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9"/>
  </p:notesMasterIdLst>
  <p:sldIdLst>
    <p:sldId id="256" r:id="rId2"/>
    <p:sldId id="294" r:id="rId3"/>
    <p:sldId id="295" r:id="rId4"/>
    <p:sldId id="358" r:id="rId5"/>
    <p:sldId id="332" r:id="rId6"/>
    <p:sldId id="309" r:id="rId7"/>
    <p:sldId id="308" r:id="rId8"/>
    <p:sldId id="331" r:id="rId9"/>
    <p:sldId id="303" r:id="rId10"/>
    <p:sldId id="310" r:id="rId11"/>
    <p:sldId id="313" r:id="rId12"/>
    <p:sldId id="314" r:id="rId13"/>
    <p:sldId id="312" r:id="rId14"/>
    <p:sldId id="343" r:id="rId15"/>
    <p:sldId id="311" r:id="rId16"/>
    <p:sldId id="334" r:id="rId17"/>
    <p:sldId id="335" r:id="rId18"/>
    <p:sldId id="357" r:id="rId19"/>
    <p:sldId id="315" r:id="rId20"/>
    <p:sldId id="356" r:id="rId21"/>
    <p:sldId id="316" r:id="rId22"/>
    <p:sldId id="340" r:id="rId23"/>
    <p:sldId id="337" r:id="rId24"/>
    <p:sldId id="339" r:id="rId25"/>
    <p:sldId id="338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44" r:id="rId40"/>
    <p:sldId id="345" r:id="rId41"/>
    <p:sldId id="346" r:id="rId42"/>
    <p:sldId id="348" r:id="rId43"/>
    <p:sldId id="347" r:id="rId44"/>
    <p:sldId id="349" r:id="rId45"/>
    <p:sldId id="350" r:id="rId46"/>
    <p:sldId id="304" r:id="rId47"/>
    <p:sldId id="305" r:id="rId48"/>
    <p:sldId id="341" r:id="rId49"/>
    <p:sldId id="342" r:id="rId50"/>
    <p:sldId id="355" r:id="rId51"/>
    <p:sldId id="352" r:id="rId52"/>
    <p:sldId id="351" r:id="rId53"/>
    <p:sldId id="353" r:id="rId54"/>
    <p:sldId id="354" r:id="rId55"/>
    <p:sldId id="306" r:id="rId56"/>
    <p:sldId id="307" r:id="rId57"/>
    <p:sldId id="330" r:id="rId5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5D9"/>
    <a:srgbClr val="FFEEBD"/>
    <a:srgbClr val="FFE18B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660"/>
  </p:normalViewPr>
  <p:slideViewPr>
    <p:cSldViewPr>
      <p:cViewPr varScale="1">
        <p:scale>
          <a:sx n="87" d="100"/>
          <a:sy n="87" d="100"/>
        </p:scale>
        <p:origin x="160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appserver3\shared2\PLANNING\Presentations\July%2026%20Land%20Development%20Forum\Demographic%20Info%20of%20Middletown%20and%20Neighbor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Combined Population 1960-2016 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numRef>
              <c:f>Sheet1!$A$2:$A$7</c:f>
              <c:numCache>
                <c:formatCode>General</c:formatCode>
                <c:ptCount val="6"/>
                <c:pt idx="0">
                  <c:v>1960</c:v>
                </c:pt>
                <c:pt idx="1">
                  <c:v>1970</c:v>
                </c:pt>
                <c:pt idx="2">
                  <c:v>1980</c:v>
                </c:pt>
                <c:pt idx="3">
                  <c:v>1990</c:v>
                </c:pt>
                <c:pt idx="4">
                  <c:v>2000</c:v>
                </c:pt>
                <c:pt idx="5">
                  <c:v>2010</c:v>
                </c:pt>
              </c:numCache>
            </c:numRef>
          </c:cat>
          <c:val>
            <c:numRef>
              <c:f>Sheet1!$H$2:$H$7</c:f>
              <c:numCache>
                <c:formatCode>#,##0</c:formatCode>
                <c:ptCount val="6"/>
                <c:pt idx="0">
                  <c:v>81423</c:v>
                </c:pt>
                <c:pt idx="1">
                  <c:v>110648</c:v>
                </c:pt>
                <c:pt idx="2">
                  <c:v>121628</c:v>
                </c:pt>
                <c:pt idx="3">
                  <c:v>128025</c:v>
                </c:pt>
                <c:pt idx="4">
                  <c:v>130767</c:v>
                </c:pt>
                <c:pt idx="5">
                  <c:v>130325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7905088"/>
        <c:axId val="187905480"/>
      </c:barChart>
      <c:catAx>
        <c:axId val="18790508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Year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187905480"/>
        <c:crosses val="autoZero"/>
        <c:auto val="1"/>
        <c:lblAlgn val="ctr"/>
        <c:lblOffset val="100"/>
        <c:noMultiLvlLbl val="0"/>
      </c:catAx>
      <c:valAx>
        <c:axId val="18790548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Number of People</a:t>
                </a:r>
              </a:p>
            </c:rich>
          </c:tx>
          <c:overlay val="0"/>
        </c:title>
        <c:numFmt formatCode="#,##0" sourceLinked="1"/>
        <c:majorTickMark val="out"/>
        <c:minorTickMark val="none"/>
        <c:tickLblPos val="nextTo"/>
        <c:crossAx val="1879050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37462012-BB21-4674-B339-DFB7AABFBE13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DB46574-F2D3-4B0F-A9CC-571C5BC322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269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6574-F2D3-4B0F-A9CC-571C5BC3229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880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6574-F2D3-4B0F-A9CC-571C5BC32299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16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6574-F2D3-4B0F-A9CC-571C5BC3229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16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6574-F2D3-4B0F-A9CC-571C5BC3229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16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6574-F2D3-4B0F-A9CC-571C5BC3229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16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6574-F2D3-4B0F-A9CC-571C5BC32299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16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6574-F2D3-4B0F-A9CC-571C5BC3229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163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6574-F2D3-4B0F-A9CC-571C5BC3229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163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6574-F2D3-4B0F-A9CC-571C5BC3229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16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6574-F2D3-4B0F-A9CC-571C5BC3229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16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6574-F2D3-4B0F-A9CC-571C5BC3229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16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46574-F2D3-4B0F-A9CC-571C5BC3229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16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E27A2-67A7-4D59-9801-BCBBD90A6C3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1E447-EF81-43E3-9D0F-AA1B28B8C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E27A2-67A7-4D59-9801-BCBBD90A6C3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1E447-EF81-43E3-9D0F-AA1B28B8C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E27A2-67A7-4D59-9801-BCBBD90A6C3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1E447-EF81-43E3-9D0F-AA1B28B8C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E27A2-67A7-4D59-9801-BCBBD90A6C3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1E447-EF81-43E3-9D0F-AA1B28B8C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E27A2-67A7-4D59-9801-BCBBD90A6C3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1E447-EF81-43E3-9D0F-AA1B28B8C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E27A2-67A7-4D59-9801-BCBBD90A6C3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1E447-EF81-43E3-9D0F-AA1B28B8C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E27A2-67A7-4D59-9801-BCBBD90A6C3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1E447-EF81-43E3-9D0F-AA1B28B8C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E27A2-67A7-4D59-9801-BCBBD90A6C3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1E447-EF81-43E3-9D0F-AA1B28B8C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E27A2-67A7-4D59-9801-BCBBD90A6C3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1E447-EF81-43E3-9D0F-AA1B28B8C10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E27A2-67A7-4D59-9801-BCBBD90A6C3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1E447-EF81-43E3-9D0F-AA1B28B8C10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E27A2-67A7-4D59-9801-BCBBD90A6C3A}" type="datetimeFigureOut">
              <a:rPr lang="en-US" smtClean="0"/>
              <a:t>7/27/2017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691E447-EF81-43E3-9D0F-AA1B28B8C10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F691E447-EF81-43E3-9D0F-AA1B28B8C10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3E6E27A2-67A7-4D59-9801-BCBBD90A6C3A}" type="datetimeFigureOut">
              <a:rPr lang="en-US" smtClean="0"/>
              <a:t>7/27/2017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cid:E76C8880-0493-4D87-BA29-4FAA941D8402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jimenez\AppData\Local\Microsoft\Windows\Temporary Internet Files\Content.Outlook\VK06SRXM\Middletown Logo F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143000"/>
            <a:ext cx="4648200" cy="429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5121215"/>
            <a:ext cx="6461760" cy="15240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400" dirty="0" smtClean="0"/>
              <a:t>Mayor Gerard P. Scharfenberger, Ph.D.</a:t>
            </a:r>
          </a:p>
          <a:p>
            <a:pPr algn="ctr"/>
            <a:r>
              <a:rPr lang="en-US" sz="2400" dirty="0" smtClean="0"/>
              <a:t>Anthony P. Mercantante, P.P. AICP</a:t>
            </a:r>
          </a:p>
          <a:p>
            <a:pPr algn="ctr"/>
            <a:r>
              <a:rPr lang="en-US" sz="2400" dirty="0" smtClean="0"/>
              <a:t>July 26, 2017</a:t>
            </a:r>
          </a:p>
          <a:p>
            <a:pPr algn="ctr"/>
            <a:r>
              <a:rPr lang="en-US" sz="2400" dirty="0"/>
              <a:t>Middletown Arts </a:t>
            </a:r>
            <a:r>
              <a:rPr lang="en-US" sz="2400" dirty="0" smtClean="0"/>
              <a:t>Center 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-228600" y="533400"/>
            <a:ext cx="9144000" cy="1066800"/>
          </a:xfrm>
        </p:spPr>
        <p:txBody>
          <a:bodyPr/>
          <a:lstStyle/>
          <a:p>
            <a:pPr algn="ctr"/>
            <a:r>
              <a:rPr lang="en-US" sz="4400" dirty="0" smtClean="0"/>
              <a:t>Middletown Land </a:t>
            </a:r>
            <a:br>
              <a:rPr lang="en-US" sz="4400" dirty="0" smtClean="0"/>
            </a:br>
            <a:r>
              <a:rPr lang="en-US" sz="4400" dirty="0" smtClean="0"/>
              <a:t>Development Forum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403754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089900" cy="501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52400" y="1084729"/>
            <a:ext cx="7620000" cy="1143000"/>
          </a:xfrm>
        </p:spPr>
        <p:txBody>
          <a:bodyPr/>
          <a:lstStyle/>
          <a:p>
            <a:r>
              <a:rPr lang="en-US" dirty="0" smtClean="0"/>
              <a:t>Highway 35 – Pathmark Site</a:t>
            </a:r>
            <a:br>
              <a:rPr lang="en-US" dirty="0" smtClean="0"/>
            </a:br>
            <a:r>
              <a:rPr lang="en-US" dirty="0" smtClean="0"/>
              <a:t>Before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24" y="304801"/>
            <a:ext cx="5384800" cy="40386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730" y="2905126"/>
            <a:ext cx="5143499" cy="3857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724" y="2937407"/>
            <a:ext cx="2869006" cy="3825343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634524" y="328944"/>
            <a:ext cx="2747476" cy="1676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 smtClean="0"/>
              <a:t>Pathmark Site-</a:t>
            </a:r>
          </a:p>
          <a:p>
            <a:pPr algn="r"/>
            <a:r>
              <a:rPr lang="en-US" dirty="0" smtClean="0"/>
              <a:t>After</a:t>
            </a: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0503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7315200" cy="54864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255535"/>
            <a:ext cx="7848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Riverview Plaza – Route 35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7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33400"/>
            <a:ext cx="7700985" cy="577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533400"/>
            <a:ext cx="7848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Adler Lumber site – before façade improvements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71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3416" y="533400"/>
            <a:ext cx="7696152" cy="5772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75719" y="4876800"/>
            <a:ext cx="7848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Adler Lumber site – after site and façade improvements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88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838200"/>
            <a:ext cx="7315200" cy="54864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81000" y="255535"/>
            <a:ext cx="7848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Executive Center – Kings Highway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369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Highway 35 Corridor – Ongoing Development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09" y="1600200"/>
            <a:ext cx="6299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96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Highway 35 Corridor – Ongoing Development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50" y="1524000"/>
            <a:ext cx="62865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911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Highway 35 Corridor – Ongoing Development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650" y="1524000"/>
            <a:ext cx="628650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9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Reuse / Rehabilitation – Memorial Sloan Kettering Cancer Center</a:t>
            </a:r>
            <a:endParaRPr lang="en-US" dirty="0"/>
          </a:p>
        </p:txBody>
      </p:sp>
      <p:pic>
        <p:nvPicPr>
          <p:cNvPr id="1026" name="Picture 2" descr="C:\Users\jbarree\Desktop\Presentation Pics\IMG_20150604_150621295_HD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30"/>
          <a:stretch/>
        </p:blipFill>
        <p:spPr bwMode="auto">
          <a:xfrm>
            <a:off x="147634" y="1575786"/>
            <a:ext cx="8155858" cy="497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454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7620000" cy="1143000"/>
          </a:xfrm>
        </p:spPr>
        <p:txBody>
          <a:bodyPr/>
          <a:lstStyle/>
          <a:p>
            <a:pPr algn="ctr"/>
            <a:r>
              <a:rPr lang="en-US" sz="4400" dirty="0"/>
              <a:t>Most Frequently Asked Questions About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71800"/>
            <a:ext cx="7620000" cy="144780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400" dirty="0"/>
              <a:t>One of the most important issues facing towns throughout New Jersey is how to prevent overdevelopment while encouraging sensible growth. </a:t>
            </a:r>
          </a:p>
        </p:txBody>
      </p:sp>
    </p:spTree>
    <p:extLst>
      <p:ext uri="{BB962C8B-B14F-4D97-AF65-F5344CB8AC3E}">
        <p14:creationId xmlns:p14="http://schemas.microsoft.com/office/powerpoint/2010/main" val="308753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AT&amp;T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241" y="1575786"/>
            <a:ext cx="7742643" cy="497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352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620000" cy="4449762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Redevelopment </a:t>
            </a:r>
            <a:b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Initiatives</a:t>
            </a:r>
            <a:endParaRPr lang="en-US" sz="54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179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Fort Hancock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43434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 descr="image10.JPG"/>
          <p:cNvPicPr>
            <a:picLocks noGrp="1"/>
          </p:cNvPicPr>
          <p:nvPr>
            <p:ph idx="1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429000"/>
            <a:ext cx="3352800" cy="281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018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Redevelopment?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7620000" cy="3810000"/>
          </a:xfrm>
        </p:spPr>
        <p:txBody>
          <a:bodyPr>
            <a:normAutofit/>
          </a:bodyPr>
          <a:lstStyle/>
          <a:p>
            <a:r>
              <a:rPr lang="en-US" sz="3200" dirty="0"/>
              <a:t>Redevelopment is a planning tool under the New Jersey Local Redevelopment and Housing Law </a:t>
            </a:r>
            <a:r>
              <a:rPr lang="en-US" sz="3200" dirty="0" smtClean="0"/>
              <a:t>(NJSA </a:t>
            </a:r>
            <a:r>
              <a:rPr lang="en-US" sz="3200" dirty="0"/>
              <a:t>40A: 12A-1 et </a:t>
            </a:r>
            <a:r>
              <a:rPr lang="en-US" sz="3200" dirty="0" smtClean="0"/>
              <a:t>seq. 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05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Redevelopment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Rehabilitation and Infill Development take advantage of existing buildings and infrastructure.</a:t>
            </a:r>
          </a:p>
          <a:p>
            <a:pPr marL="114300" indent="0">
              <a:buNone/>
            </a:pPr>
            <a:endParaRPr lang="en-US" sz="3200" dirty="0" smtClean="0"/>
          </a:p>
          <a:p>
            <a:r>
              <a:rPr lang="en-US" sz="3200" dirty="0" smtClean="0"/>
              <a:t>Designated Redevelopment Areas can provide incentives and stimulus to encourage projects in areas that meet certain criteria.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255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Redevelopment 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Spur Investment and </a:t>
            </a:r>
            <a:r>
              <a:rPr lang="en-US" sz="3200" dirty="0" smtClean="0"/>
              <a:t>Development</a:t>
            </a:r>
          </a:p>
          <a:p>
            <a:pPr marL="114300" indent="0">
              <a:buNone/>
            </a:pPr>
            <a:endParaRPr lang="en-US" sz="3200" dirty="0"/>
          </a:p>
          <a:p>
            <a:r>
              <a:rPr lang="en-US" sz="3200" dirty="0"/>
              <a:t>Encourage Creative Use of Underdeveloped </a:t>
            </a:r>
            <a:r>
              <a:rPr lang="en-US" sz="3200" dirty="0" smtClean="0"/>
              <a:t>Properties</a:t>
            </a:r>
          </a:p>
          <a:p>
            <a:pPr marL="114300" indent="0">
              <a:buNone/>
            </a:pPr>
            <a:endParaRPr lang="en-US" sz="3200" dirty="0"/>
          </a:p>
          <a:p>
            <a:r>
              <a:rPr lang="en-US" sz="3200" dirty="0"/>
              <a:t>Enhance Tax </a:t>
            </a:r>
            <a:r>
              <a:rPr lang="en-US" sz="3200" dirty="0" smtClean="0"/>
              <a:t>Base</a:t>
            </a:r>
          </a:p>
          <a:p>
            <a:pPr marL="114300" indent="0">
              <a:buNone/>
            </a:pPr>
            <a:endParaRPr lang="en-US" sz="3200" dirty="0"/>
          </a:p>
          <a:p>
            <a:r>
              <a:rPr lang="en-US" sz="3200" dirty="0"/>
              <a:t>Create Attractive Destinations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67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North Middletown Redevelopment </a:t>
            </a:r>
            <a:r>
              <a:rPr lang="en-US" dirty="0" err="1" smtClean="0"/>
              <a:t>Lunney’s</a:t>
            </a:r>
            <a:r>
              <a:rPr lang="en-US" dirty="0" smtClean="0"/>
              <a:t> Property</a:t>
            </a:r>
            <a:endParaRPr lang="en-US" dirty="0"/>
          </a:p>
        </p:txBody>
      </p:sp>
      <p:pic>
        <p:nvPicPr>
          <p:cNvPr id="5122" name="Picture 2" descr="O:\PLANNING\Redevelopment\AllPhotos\100_0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8481"/>
            <a:ext cx="7010400" cy="525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98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North Middletown Redevelopment Current Conditions</a:t>
            </a:r>
            <a:endParaRPr lang="en-US" dirty="0"/>
          </a:p>
        </p:txBody>
      </p:sp>
      <p:pic>
        <p:nvPicPr>
          <p:cNvPr id="2050" name="Picture 2" descr="C:\Users\jbarree\Desktop\Presentation Pics\100_13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007" y="1447800"/>
            <a:ext cx="6917986" cy="5187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934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North Middletown Redevelopment Current Conditions</a:t>
            </a:r>
            <a:endParaRPr lang="en-US" dirty="0"/>
          </a:p>
        </p:txBody>
      </p:sp>
      <p:pic>
        <p:nvPicPr>
          <p:cNvPr id="4098" name="Picture 2" descr="C:\Users\jbarree\Desktop\Presentation Pics\100_13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" t="5360" b="12256"/>
          <a:stretch/>
        </p:blipFill>
        <p:spPr bwMode="auto">
          <a:xfrm>
            <a:off x="304800" y="1425034"/>
            <a:ext cx="7993956" cy="519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63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North Middletown Redevelopment Plan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95375"/>
            <a:ext cx="4000500" cy="454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836" y="1066800"/>
            <a:ext cx="600702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" y="56388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lots along Port Monmouth Road between Bay and Ocean Avenues in North </a:t>
            </a:r>
          </a:p>
          <a:p>
            <a:r>
              <a:rPr lang="en-US" dirty="0" smtClean="0"/>
              <a:t>Middletown were officially designated as an Area in Need of Redevelopment in </a:t>
            </a:r>
          </a:p>
          <a:p>
            <a:r>
              <a:rPr lang="en-US" dirty="0" smtClean="0"/>
              <a:t>September 2014. The Planning Board worked with a consultant to prepare a</a:t>
            </a:r>
          </a:p>
          <a:p>
            <a:r>
              <a:rPr lang="en-US" dirty="0" smtClean="0"/>
              <a:t>Redevelopment Plan to encourage reuse of this site.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65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7620000" cy="1143000"/>
          </a:xfrm>
        </p:spPr>
        <p:txBody>
          <a:bodyPr/>
          <a:lstStyle/>
          <a:p>
            <a:pPr algn="ctr"/>
            <a:r>
              <a:rPr lang="en-US" sz="4000" dirty="0"/>
              <a:t>How could Middletown “allow” a particular development to happen?</a:t>
            </a:r>
          </a:p>
        </p:txBody>
      </p:sp>
    </p:spTree>
    <p:extLst>
      <p:ext uri="{BB962C8B-B14F-4D97-AF65-F5344CB8AC3E}">
        <p14:creationId xmlns:p14="http://schemas.microsoft.com/office/powerpoint/2010/main" val="340278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610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North Middletown Redevelopment Plan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68493"/>
            <a:ext cx="7980795" cy="5760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9800" y="6353889"/>
            <a:ext cx="4495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Prepared by </a:t>
            </a:r>
            <a:r>
              <a:rPr lang="en-US" sz="1000" dirty="0" err="1" smtClean="0"/>
              <a:t>Heyer</a:t>
            </a:r>
            <a:r>
              <a:rPr lang="en-US" sz="1000" dirty="0" smtClean="0"/>
              <a:t>, Gruel &amp; Associates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25671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747" y="-152400"/>
            <a:ext cx="7924800" cy="1143000"/>
          </a:xfrm>
        </p:spPr>
        <p:txBody>
          <a:bodyPr/>
          <a:lstStyle/>
          <a:p>
            <a:r>
              <a:rPr lang="en-US" dirty="0" smtClean="0"/>
              <a:t>Belford Seaport Redevelopment</a:t>
            </a:r>
            <a:endParaRPr lang="en-US" dirty="0"/>
          </a:p>
        </p:txBody>
      </p:sp>
      <p:pic>
        <p:nvPicPr>
          <p:cNvPr id="3074" name="Picture 2" descr="C:\Users\jbarree\Desktop\Port Belford Study Are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" t="2634" r="1836" b="2931"/>
          <a:stretch/>
        </p:blipFill>
        <p:spPr bwMode="auto">
          <a:xfrm>
            <a:off x="1037936" y="762000"/>
            <a:ext cx="6573983" cy="4991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2528" y="5755512"/>
            <a:ext cx="792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Middletown Township recently </a:t>
            </a:r>
            <a:r>
              <a:rPr lang="en-US" dirty="0"/>
              <a:t>completed a needs study for a potential redevelopment area at the Belford Seaport and Ferry Terminal </a:t>
            </a:r>
            <a:r>
              <a:rPr lang="en-US" dirty="0" smtClean="0"/>
              <a:t>area. This was funded by a post Sandy planning grant from the State of New Jersey.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5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59" y="127205"/>
            <a:ext cx="7909941" cy="1143000"/>
          </a:xfrm>
        </p:spPr>
        <p:txBody>
          <a:bodyPr/>
          <a:lstStyle/>
          <a:p>
            <a:r>
              <a:rPr lang="en-US" dirty="0" smtClean="0"/>
              <a:t>Belford Seaport Redevelopment</a:t>
            </a:r>
            <a:endParaRPr lang="en-US" dirty="0"/>
          </a:p>
        </p:txBody>
      </p:sp>
      <p:pic>
        <p:nvPicPr>
          <p:cNvPr id="3074" name="Picture 2" descr="C:\Users\jbarree\Desktop\Presentation Pics\100_1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798"/>
            <a:ext cx="7528941" cy="564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03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59" y="127205"/>
            <a:ext cx="7909941" cy="1143000"/>
          </a:xfrm>
        </p:spPr>
        <p:txBody>
          <a:bodyPr/>
          <a:lstStyle/>
          <a:p>
            <a:r>
              <a:rPr lang="en-US" dirty="0" smtClean="0"/>
              <a:t>Belford Seaport Redevelopment</a:t>
            </a:r>
            <a:endParaRPr lang="en-US" dirty="0"/>
          </a:p>
        </p:txBody>
      </p:sp>
      <p:pic>
        <p:nvPicPr>
          <p:cNvPr id="3076" name="Picture 4" descr="C:\Users\jbarree\Desktop\Presentation Pics\100_13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79161"/>
            <a:ext cx="7266457" cy="544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35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59" y="127205"/>
            <a:ext cx="7909941" cy="1143000"/>
          </a:xfrm>
        </p:spPr>
        <p:txBody>
          <a:bodyPr/>
          <a:lstStyle/>
          <a:p>
            <a:r>
              <a:rPr lang="en-US" dirty="0" smtClean="0"/>
              <a:t>Belford Seaport Redevelopment</a:t>
            </a:r>
            <a:endParaRPr lang="en-US" dirty="0"/>
          </a:p>
        </p:txBody>
      </p:sp>
      <p:pic>
        <p:nvPicPr>
          <p:cNvPr id="3075" name="Picture 3" descr="C:\Users\jbarree\Desktop\Presentation Pics\100_13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23972"/>
            <a:ext cx="7232849" cy="542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38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874"/>
            <a:ext cx="7848600" cy="1143000"/>
          </a:xfrm>
        </p:spPr>
        <p:txBody>
          <a:bodyPr/>
          <a:lstStyle/>
          <a:p>
            <a:r>
              <a:rPr lang="en-US" dirty="0" smtClean="0"/>
              <a:t>Belford Seaport Redevelopment</a:t>
            </a:r>
            <a:endParaRPr lang="en-US" dirty="0"/>
          </a:p>
        </p:txBody>
      </p:sp>
      <p:pic>
        <p:nvPicPr>
          <p:cNvPr id="6146" name="Picture 2" descr="C:\Users\jbarree\Desktop\Presentation Pics\100_13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7010400" cy="525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017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874"/>
            <a:ext cx="7848600" cy="1143000"/>
          </a:xfrm>
        </p:spPr>
        <p:txBody>
          <a:bodyPr/>
          <a:lstStyle/>
          <a:p>
            <a:r>
              <a:rPr lang="en-US" dirty="0" smtClean="0"/>
              <a:t>Belford Seaport Redevelopment</a:t>
            </a:r>
            <a:endParaRPr lang="en-US" dirty="0"/>
          </a:p>
        </p:txBody>
      </p:sp>
      <p:pic>
        <p:nvPicPr>
          <p:cNvPr id="6148" name="Picture 4" descr="C:\Users\jbarree\Desktop\Presentation Pics\100_13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52" r="2257" b="12172"/>
          <a:stretch/>
        </p:blipFill>
        <p:spPr bwMode="auto">
          <a:xfrm>
            <a:off x="152401" y="1293092"/>
            <a:ext cx="8188036" cy="4973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834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874"/>
            <a:ext cx="7848600" cy="1143000"/>
          </a:xfrm>
        </p:spPr>
        <p:txBody>
          <a:bodyPr/>
          <a:lstStyle/>
          <a:p>
            <a:r>
              <a:rPr lang="en-US" dirty="0" smtClean="0"/>
              <a:t>Belford Seaport Redevelopment</a:t>
            </a:r>
            <a:endParaRPr lang="en-US" dirty="0"/>
          </a:p>
        </p:txBody>
      </p:sp>
      <p:pic>
        <p:nvPicPr>
          <p:cNvPr id="6149" name="Picture 5" descr="C:\Users\jbarree\Desktop\Presentation Pics\100_13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7" r="3673" b="2"/>
          <a:stretch/>
        </p:blipFill>
        <p:spPr bwMode="auto">
          <a:xfrm>
            <a:off x="228600" y="1309256"/>
            <a:ext cx="8074891" cy="5188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95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874"/>
            <a:ext cx="7848600" cy="1143000"/>
          </a:xfrm>
        </p:spPr>
        <p:txBody>
          <a:bodyPr/>
          <a:lstStyle/>
          <a:p>
            <a:r>
              <a:rPr lang="en-US" dirty="0" smtClean="0"/>
              <a:t>Belford Seaport Redevelopment</a:t>
            </a:r>
            <a:endParaRPr lang="en-US" dirty="0"/>
          </a:p>
        </p:txBody>
      </p:sp>
      <p:pic>
        <p:nvPicPr>
          <p:cNvPr id="6147" name="Picture 3" descr="C:\Users\jbarree\Desktop\Presentation Pics\100_13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87" r="3913"/>
          <a:stretch/>
        </p:blipFill>
        <p:spPr bwMode="auto">
          <a:xfrm>
            <a:off x="228600" y="1265382"/>
            <a:ext cx="8109527" cy="5146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06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874"/>
            <a:ext cx="7848600" cy="1276926"/>
          </a:xfrm>
        </p:spPr>
        <p:txBody>
          <a:bodyPr/>
          <a:lstStyle/>
          <a:p>
            <a:r>
              <a:rPr lang="en-US" dirty="0" smtClean="0"/>
              <a:t>Belford Seaport Redevelopment Plan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599" y="1479325"/>
            <a:ext cx="7622800" cy="49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855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Statutory Requirements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426631"/>
            <a:ext cx="2765412" cy="491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44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874"/>
            <a:ext cx="7848600" cy="1276926"/>
          </a:xfrm>
        </p:spPr>
        <p:txBody>
          <a:bodyPr/>
          <a:lstStyle/>
          <a:p>
            <a:r>
              <a:rPr lang="en-US" dirty="0" smtClean="0"/>
              <a:t>Belford Seaport Redevelopment Plan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9599" y="1479325"/>
            <a:ext cx="7622800" cy="49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36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874"/>
            <a:ext cx="7848600" cy="1276926"/>
          </a:xfrm>
        </p:spPr>
        <p:txBody>
          <a:bodyPr/>
          <a:lstStyle/>
          <a:p>
            <a:r>
              <a:rPr lang="en-US" dirty="0" smtClean="0"/>
              <a:t>Belford Seaport Redevelopment Plan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121" y="1479325"/>
            <a:ext cx="5575756" cy="493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95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874"/>
            <a:ext cx="7848600" cy="1276926"/>
          </a:xfrm>
        </p:spPr>
        <p:txBody>
          <a:bodyPr/>
          <a:lstStyle/>
          <a:p>
            <a:r>
              <a:rPr lang="en-US" dirty="0" smtClean="0"/>
              <a:t>Belford Seaport Redevelopment Plan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3121" y="1479325"/>
            <a:ext cx="5575756" cy="493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28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874"/>
            <a:ext cx="7848600" cy="1276926"/>
          </a:xfrm>
        </p:spPr>
        <p:txBody>
          <a:bodyPr/>
          <a:lstStyle/>
          <a:p>
            <a:r>
              <a:rPr lang="en-US" dirty="0" smtClean="0"/>
              <a:t>Belford Seaport Redevelopment Plan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880" y="1447800"/>
            <a:ext cx="7890164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62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874"/>
            <a:ext cx="7848600" cy="1276926"/>
          </a:xfrm>
        </p:spPr>
        <p:txBody>
          <a:bodyPr/>
          <a:lstStyle/>
          <a:p>
            <a:r>
              <a:rPr lang="en-US" dirty="0" smtClean="0"/>
              <a:t>Belford Seaport Redevelopment Plan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880" y="1447800"/>
            <a:ext cx="789016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28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0874"/>
            <a:ext cx="7848600" cy="1276926"/>
          </a:xfrm>
        </p:spPr>
        <p:txBody>
          <a:bodyPr/>
          <a:lstStyle/>
          <a:p>
            <a:r>
              <a:rPr lang="en-US" dirty="0" smtClean="0"/>
              <a:t>Belford Seaport Redevelopment Plan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880" y="1447800"/>
            <a:ext cx="7890163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9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7620000" cy="1143000"/>
          </a:xfrm>
        </p:spPr>
        <p:txBody>
          <a:bodyPr/>
          <a:lstStyle/>
          <a:p>
            <a:pPr algn="ctr"/>
            <a:r>
              <a:rPr lang="en-US" sz="4000" dirty="0" smtClean="0"/>
              <a:t>Why can’t the township amend its zoning ordinances to prevent development?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44343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7620000" cy="1143000"/>
          </a:xfrm>
        </p:spPr>
        <p:txBody>
          <a:bodyPr/>
          <a:lstStyle/>
          <a:p>
            <a:pPr algn="ctr"/>
            <a:r>
              <a:rPr lang="en-US" sz="4000" dirty="0"/>
              <a:t>Why can’t Middletown refuse to build affordable housing?</a:t>
            </a:r>
          </a:p>
        </p:txBody>
      </p:sp>
    </p:spTree>
    <p:extLst>
      <p:ext uri="{BB962C8B-B14F-4D97-AF65-F5344CB8AC3E}">
        <p14:creationId xmlns:p14="http://schemas.microsoft.com/office/powerpoint/2010/main" val="67716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Affordable Housing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Middletown has never been an exclusionary community but is required by the State regulations to provide affordable housing.</a:t>
            </a:r>
          </a:p>
          <a:p>
            <a:pPr marL="114300" indent="0">
              <a:buNone/>
            </a:pPr>
            <a:endParaRPr lang="en-US" sz="3200" dirty="0" smtClean="0"/>
          </a:p>
          <a:p>
            <a:r>
              <a:rPr lang="en-US" sz="3200" dirty="0" smtClean="0"/>
              <a:t>Middletown has conducted the following initiatives to be in compliance with the State requirement.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1867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Affordable Housing Projects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4972533"/>
              </p:ext>
            </p:extLst>
          </p:nvPr>
        </p:nvGraphicFramePr>
        <p:xfrm>
          <a:off x="685801" y="1295397"/>
          <a:ext cx="7182634" cy="534856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79789"/>
                <a:gridCol w="669876"/>
                <a:gridCol w="831569"/>
                <a:gridCol w="822908"/>
                <a:gridCol w="1878492"/>
              </a:tblGrid>
              <a:tr h="435915"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List of Affordable Projects to comply with the State's regulations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481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Existing Projects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Total Units</a:t>
                      </a:r>
                      <a:endParaRPr lang="en-US" sz="12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Market Rate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>
                          <a:solidFill>
                            <a:schemeClr val="tx2"/>
                          </a:solidFill>
                          <a:effectLst/>
                        </a:rPr>
                        <a:t>Affordable Units</a:t>
                      </a:r>
                      <a:endParaRPr lang="en-US" sz="12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% of Affordable to Total units</a:t>
                      </a:r>
                      <a:endParaRPr lang="en-US" sz="12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1727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Beacon Place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20%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1727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Regency Park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15%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1727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Chapel Hill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20%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34544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Park Avenue Condos (Off site Shoal Harbor Crossing)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20%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1727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Harmony Glen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20%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1727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Laurel Greene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20%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1727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Browns Landing / Middletown Crossing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10%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1727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Cottage Gate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12%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1727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 dirty="0">
                          <a:effectLst/>
                        </a:rPr>
                        <a:t>Conifer Senior Housing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100%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1727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Luftman Pavilion Senior Housing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100%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1727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33 Vanderbilt Avenue (Residential and commercial)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n/a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-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171036">
                <a:tc>
                  <a:txBody>
                    <a:bodyPr/>
                    <a:lstStyle/>
                    <a:p>
                      <a:pPr marL="0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u="none" strike="noStrike" dirty="0" smtClean="0">
                          <a:effectLst/>
                        </a:rPr>
                        <a:t>Bayshore Village</a:t>
                      </a:r>
                      <a:endParaRPr lang="en-US" sz="11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100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100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100%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3268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Proposed Projects</a:t>
                      </a:r>
                      <a:endParaRPr lang="en-US" sz="11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2"/>
                          </a:solidFill>
                          <a:effectLst/>
                        </a:rPr>
                        <a:t>Total Units</a:t>
                      </a:r>
                      <a:endParaRPr lang="en-US" sz="11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 Market Rate</a:t>
                      </a:r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endParaRPr lang="en-US" sz="11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2"/>
                          </a:solidFill>
                          <a:effectLst/>
                        </a:rPr>
                        <a:t>Affordable Units</a:t>
                      </a:r>
                      <a:endParaRPr lang="en-US" sz="11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% of Affordable to Total units</a:t>
                      </a:r>
                      <a:endParaRPr lang="en-US" sz="11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1727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Schwartz/Taylor Lane/American properties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196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20%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1727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Mountain Hill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280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20%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1727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Atlantic Pier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25%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1727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Meadowview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24%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3268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Sites Zoned to contain affordable units</a:t>
                      </a:r>
                      <a:endParaRPr lang="en-US" sz="11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2"/>
                          </a:solidFill>
                          <a:effectLst/>
                        </a:rPr>
                        <a:t>Total Units</a:t>
                      </a:r>
                      <a:endParaRPr lang="en-US" sz="11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 </a:t>
                      </a:r>
                      <a:r>
                        <a:rPr lang="en-US" sz="1100" b="1" u="none" strike="noStrike" dirty="0" smtClean="0">
                          <a:solidFill>
                            <a:schemeClr val="tx2"/>
                          </a:solidFill>
                          <a:effectLst/>
                        </a:rPr>
                        <a:t>Market Rate</a:t>
                      </a:r>
                      <a:endParaRPr lang="en-US" sz="1100" b="1" i="0" u="none" strike="noStrike" dirty="0" smtClean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2"/>
                          </a:solidFill>
                          <a:effectLst/>
                        </a:rPr>
                        <a:t>Affordable Units</a:t>
                      </a:r>
                      <a:endParaRPr lang="en-US" sz="11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% of Affordable to Total units</a:t>
                      </a:r>
                      <a:endParaRPr lang="en-US" sz="11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1727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Steiner &amp; Frustacci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139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25%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17272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u="none" strike="noStrike">
                          <a:effectLst/>
                        </a:rPr>
                        <a:t>199 Laurel Assoc. (Steiner)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37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20%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17272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Mogas (Residential Over Commercial)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n/a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-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17272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Whirl (Residential Over Commercial)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n/a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>
                          <a:effectLst/>
                        </a:rPr>
                        <a:t>-</a:t>
                      </a:r>
                      <a:endParaRPr lang="en-US" sz="105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  <a:tr h="17272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Rosen (Residential Over Commercial)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n/a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50" u="none" strike="noStrike" dirty="0">
                          <a:effectLst/>
                        </a:rPr>
                        <a:t>-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743" marR="7743" marT="7743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513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Development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Municipal Land Use Law</a:t>
            </a:r>
          </a:p>
          <a:p>
            <a:r>
              <a:rPr lang="en-US" sz="3200" dirty="0" smtClean="0"/>
              <a:t>Township Master Plan</a:t>
            </a:r>
          </a:p>
          <a:p>
            <a:r>
              <a:rPr lang="en-US" sz="3200" dirty="0" smtClean="0"/>
              <a:t>Township Zoning Ordinances</a:t>
            </a:r>
          </a:p>
          <a:p>
            <a:r>
              <a:rPr lang="en-US" sz="3200" dirty="0" smtClean="0"/>
              <a:t>Planning and Zoning Boards review applications for consistency with the Master Plan and Zoning Ordinances, all decisions must be based on </a:t>
            </a:r>
            <a:r>
              <a:rPr lang="en-US" sz="3200" dirty="0" smtClean="0">
                <a:solidFill>
                  <a:srgbClr val="00B050"/>
                </a:solidFill>
              </a:rPr>
              <a:t>evidence and testimony presented at</a:t>
            </a:r>
            <a:r>
              <a:rPr lang="en-US" sz="3200" dirty="0" smtClean="0"/>
              <a:t> an impartial public hearing and the facts of the case.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1917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7620000" cy="4449762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Middletown</a:t>
            </a:r>
            <a:b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Demographic, school, and land use data</a:t>
            </a:r>
            <a:endParaRPr lang="en-US" sz="5400" b="1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0048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Demographic Information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409734"/>
              </p:ext>
            </p:extLst>
          </p:nvPr>
        </p:nvGraphicFramePr>
        <p:xfrm>
          <a:off x="228600" y="1295400"/>
          <a:ext cx="8001000" cy="44994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"/>
                <a:gridCol w="1089754"/>
                <a:gridCol w="918148"/>
                <a:gridCol w="735298"/>
                <a:gridCol w="838200"/>
                <a:gridCol w="1295713"/>
                <a:gridCol w="1371287"/>
                <a:gridCol w="1219200"/>
              </a:tblGrid>
              <a:tr h="533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Year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 Middletown  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>
                          <a:solidFill>
                            <a:schemeClr val="tx2"/>
                          </a:solidFill>
                        </a:rPr>
                        <a:t>Keansburg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>
                          <a:solidFill>
                            <a:schemeClr val="tx2"/>
                          </a:solidFill>
                        </a:rPr>
                        <a:t>Hazlet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>
                          <a:solidFill>
                            <a:schemeClr val="tx2"/>
                          </a:solidFill>
                        </a:rPr>
                        <a:t>Holmdel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>
                          <a:solidFill>
                            <a:schemeClr val="tx2"/>
                          </a:solidFill>
                        </a:rPr>
                        <a:t>Atlantic Highlands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>
                          <a:solidFill>
                            <a:schemeClr val="tx2"/>
                          </a:solidFill>
                        </a:rPr>
                        <a:t>Red Bank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Combined Population </a:t>
                      </a:r>
                    </a:p>
                  </a:txBody>
                  <a:tcPr marL="7620" marR="7620" marT="7620" marB="0" anchor="b"/>
                </a:tc>
              </a:tr>
              <a:tr h="6610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1960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39,675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6,854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15,334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2,959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4,119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12,482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81,423</a:t>
                      </a:r>
                    </a:p>
                  </a:txBody>
                  <a:tcPr marL="7620" marR="7620" marT="7620" marB="0" anchor="b"/>
                </a:tc>
              </a:tr>
              <a:tr h="6610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1970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54,623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9,720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22,239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dirty="0"/>
                        <a:t>6,117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5,102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12,847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110,648</a:t>
                      </a:r>
                    </a:p>
                  </a:txBody>
                  <a:tcPr marL="7620" marR="7620" marT="7620" marB="0" anchor="b"/>
                </a:tc>
              </a:tr>
              <a:tr h="6610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1980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62,574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10,613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23,013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8,447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4,950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dirty="0"/>
                        <a:t>12,031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121,628</a:t>
                      </a:r>
                    </a:p>
                  </a:txBody>
                  <a:tcPr marL="7620" marR="7620" marT="7620" marB="0" anchor="b"/>
                </a:tc>
              </a:tr>
              <a:tr h="6610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1990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68,183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11,069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21,976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11,532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4,629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10,636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128,025</a:t>
                      </a:r>
                    </a:p>
                  </a:txBody>
                  <a:tcPr marL="7620" marR="7620" marT="7620" marB="0" anchor="b"/>
                </a:tc>
              </a:tr>
              <a:tr h="6610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2000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66,327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10,732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21,378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15,781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4,705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11,844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130,767</a:t>
                      </a:r>
                    </a:p>
                  </a:txBody>
                  <a:tcPr marL="7620" marR="7620" marT="7620" marB="0" anchor="b"/>
                </a:tc>
              </a:tr>
              <a:tr h="6610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dirty="0">
                          <a:solidFill>
                            <a:schemeClr val="tx2"/>
                          </a:solidFill>
                        </a:rPr>
                        <a:t>2010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66,522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10,105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20,334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16,773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4,385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/>
                        <a:t>12,206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dirty="0"/>
                        <a:t>130,325</a:t>
                      </a:r>
                    </a:p>
                  </a:txBody>
                  <a:tcPr marL="7620" marR="7620" marT="762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11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Demographic Information (</a:t>
            </a:r>
            <a:r>
              <a:rPr lang="en-US" dirty="0" err="1" smtClean="0"/>
              <a:t>contd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6200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6957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ctr"/>
            <a:r>
              <a:rPr lang="en-US" sz="4800" dirty="0"/>
              <a:t>Middletown Township School District Enrollment </a:t>
            </a:r>
            <a:endParaRPr lang="en-US" sz="4800" dirty="0">
              <a:latin typeface="Calibri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81160462"/>
              </p:ext>
            </p:extLst>
          </p:nvPr>
        </p:nvGraphicFramePr>
        <p:xfrm>
          <a:off x="609600" y="1752597"/>
          <a:ext cx="7543800" cy="44958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85360"/>
                <a:gridCol w="1842091"/>
                <a:gridCol w="3216349"/>
              </a:tblGrid>
              <a:tr h="359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chemeClr val="tx2"/>
                          </a:solidFill>
                          <a:effectLst/>
                        </a:rPr>
                        <a:t>Year</a:t>
                      </a:r>
                      <a:endParaRPr lang="en-US" sz="20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chemeClr val="tx2"/>
                          </a:solidFill>
                          <a:effectLst/>
                        </a:rPr>
                        <a:t>Enrollment</a:t>
                      </a:r>
                      <a:endParaRPr lang="en-US" sz="20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Year to Year Change (%)</a:t>
                      </a:r>
                      <a:endParaRPr lang="en-US" sz="20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59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2006-2007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10,130.00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59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2007-2008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10,142.00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0.1%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59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2008-2009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10,093.50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-0.5%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59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2009-2010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10,288.00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1.9%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59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2010-2011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10,263.00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-0.2%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59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2011-2012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9,934.50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-3.2%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59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2012-2013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9,834.50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-1.0%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59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2013-2014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9,733.50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-1.0%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59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2014-2015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9,645.00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-0.9%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59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chemeClr val="tx2"/>
                          </a:solidFill>
                          <a:effectLst/>
                        </a:rPr>
                        <a:t>2015-2016</a:t>
                      </a:r>
                      <a:endParaRPr lang="en-US" sz="2000" b="0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9,628.00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-0.2%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3596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chemeClr val="tx2"/>
                          </a:solidFill>
                          <a:effectLst/>
                        </a:rPr>
                        <a:t>2016-2017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</a:rPr>
                        <a:t>9,564.00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-0.7%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 anchor="ctr"/>
                </a:tc>
              </a:tr>
              <a:tr h="180208">
                <a:tc gridSpan="3">
                  <a:txBody>
                    <a:bodyPr/>
                    <a:lstStyle/>
                    <a:p>
                      <a:pPr algn="l" fontAlgn="t"/>
                      <a:r>
                        <a:rPr lang="en-US" sz="900" u="none" strike="noStrike" dirty="0">
                          <a:effectLst/>
                        </a:rPr>
                        <a:t>Source: NJ Department of Education website http://www.nj.gov/education/; accessed on July 21, 2017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620" marR="7620" marT="762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965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153400" cy="1096962"/>
          </a:xfrm>
        </p:spPr>
        <p:txBody>
          <a:bodyPr/>
          <a:lstStyle/>
          <a:p>
            <a:pPr algn="ctr" fontAlgn="ctr"/>
            <a:r>
              <a:rPr lang="en-US" sz="4400" dirty="0" smtClean="0"/>
              <a:t>Middletown</a:t>
            </a:r>
            <a:br>
              <a:rPr lang="en-US" sz="4400" dirty="0" smtClean="0"/>
            </a:br>
            <a:r>
              <a:rPr lang="en-US" sz="4400" dirty="0" smtClean="0"/>
              <a:t>Property Values and Tax Revenue</a:t>
            </a:r>
            <a:endParaRPr lang="en-US" sz="4400" dirty="0">
              <a:latin typeface="Calibri"/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2154015"/>
              </p:ext>
            </p:extLst>
          </p:nvPr>
        </p:nvGraphicFramePr>
        <p:xfrm>
          <a:off x="228600" y="1524000"/>
          <a:ext cx="8077200" cy="50330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8902"/>
                <a:gridCol w="1317986"/>
                <a:gridCol w="1245437"/>
                <a:gridCol w="1112429"/>
                <a:gridCol w="1136612"/>
                <a:gridCol w="616672"/>
                <a:gridCol w="1209162"/>
              </a:tblGrid>
              <a:tr h="2430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Land Use Category</a:t>
                      </a:r>
                      <a:endParaRPr lang="en-US" sz="11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2"/>
                          </a:solidFill>
                          <a:effectLst/>
                        </a:rPr>
                        <a:t>Total Assessed Value </a:t>
                      </a:r>
                      <a:endParaRPr lang="en-US" sz="11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2"/>
                          </a:solidFill>
                          <a:effectLst/>
                        </a:rPr>
                        <a:t>% of the Grand Total</a:t>
                      </a:r>
                      <a:endParaRPr lang="en-US" sz="11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2"/>
                          </a:solidFill>
                          <a:effectLst/>
                        </a:rPr>
                        <a:t>Taxes @ $2.124</a:t>
                      </a:r>
                      <a:endParaRPr lang="en-US" sz="11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2"/>
                          </a:solidFill>
                          <a:effectLst/>
                        </a:rPr>
                        <a:t>Avg. Assessment</a:t>
                      </a:r>
                      <a:endParaRPr lang="en-US" sz="11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2"/>
                          </a:solidFill>
                          <a:effectLst/>
                        </a:rPr>
                        <a:t>Approx. #</a:t>
                      </a:r>
                      <a:endParaRPr lang="en-US" sz="11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Avg.  per unit</a:t>
                      </a:r>
                      <a:endParaRPr lang="en-US" sz="11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</a:tr>
              <a:tr h="319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Vacant land</a:t>
                      </a:r>
                      <a:endParaRPr lang="en-US" sz="11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          119,256,100.00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1.01%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</a:t>
                      </a:r>
                      <a:r>
                        <a:rPr lang="en-US" sz="1100" u="none" strike="noStrike" dirty="0" smtClean="0">
                          <a:effectLst/>
                        </a:rPr>
                        <a:t>2,532,999.56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$                    97,351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1225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$                         2,067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</a:tr>
              <a:tr h="319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 Residential 1-4 Family</a:t>
                      </a:r>
                      <a:endParaRPr lang="en-US" sz="11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       9,318,653,150.00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78.61%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 </a:t>
                      </a:r>
                      <a:r>
                        <a:rPr lang="en-US" sz="1100" u="none" strike="noStrike" dirty="0" smtClean="0">
                          <a:effectLst/>
                        </a:rPr>
                        <a:t>197,928,192.91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$                  413,739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22,523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$                         8,787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</a:tr>
              <a:tr h="319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Exempt-15A</a:t>
                      </a:r>
                      <a:endParaRPr lang="en-US" sz="11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 258,496,300.00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2.18%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                   </a:t>
                      </a:r>
                      <a:r>
                        <a:rPr lang="en-US" sz="1100" u="none" strike="noStrike" dirty="0" smtClean="0">
                          <a:effectLst/>
                        </a:rPr>
                        <a:t> </a:t>
                      </a:r>
                      <a:r>
                        <a:rPr lang="en-US" sz="1100" u="none" strike="noStrike" dirty="0">
                          <a:effectLst/>
                        </a:rPr>
                        <a:t>-  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                    -  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                              -  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9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15B</a:t>
                      </a:r>
                      <a:endParaRPr lang="en-US" sz="11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    42,544,900.00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0.36%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                    -  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                    -  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                              -  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9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15C</a:t>
                      </a:r>
                      <a:endParaRPr lang="en-US" sz="11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 605,071,100.00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5.10%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                    -  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                    -  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                              -  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9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2"/>
                          </a:solidFill>
                          <a:effectLst/>
                        </a:rPr>
                        <a:t>15D</a:t>
                      </a:r>
                      <a:endParaRPr lang="en-US" sz="1100" b="1" i="0" u="none" strike="noStrike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 115,132,400.00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0.97%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                   </a:t>
                      </a:r>
                      <a:r>
                        <a:rPr lang="en-US" sz="1100" u="none" strike="noStrike" dirty="0" smtClean="0">
                          <a:effectLst/>
                        </a:rPr>
                        <a:t> </a:t>
                      </a:r>
                      <a:r>
                        <a:rPr lang="en-US" sz="1100" u="none" strike="noStrike" dirty="0">
                          <a:effectLst/>
                        </a:rPr>
                        <a:t>-  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                    -  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                     -  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9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15E</a:t>
                      </a:r>
                      <a:endParaRPr lang="en-US" sz="11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    39,007,300.00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0.33%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                    -  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                    -  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-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                              -  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9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15F</a:t>
                      </a:r>
                      <a:endParaRPr lang="en-US" sz="11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          105,382,200.00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0.89%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                    -  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                    -  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-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                     -  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319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Farm Home</a:t>
                      </a:r>
                      <a:endParaRPr lang="en-US" sz="11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          130,307,000.00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1.10%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</a:t>
                      </a:r>
                      <a:r>
                        <a:rPr lang="en-US" sz="1100" u="none" strike="noStrike" dirty="0" smtClean="0">
                          <a:effectLst/>
                        </a:rPr>
                        <a:t>2,767,720.68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$                  904,909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$                      19,220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</a:tr>
              <a:tr h="319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Farmland </a:t>
                      </a:r>
                      <a:endParaRPr lang="en-US" sz="11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$</a:t>
                      </a:r>
                      <a:r>
                        <a:rPr lang="en-US" sz="1100" u="none" strike="noStrike" dirty="0">
                          <a:effectLst/>
                        </a:rPr>
                        <a:t>                </a:t>
                      </a:r>
                      <a:r>
                        <a:rPr lang="en-US" sz="1100" u="none" strike="noStrike" dirty="0" smtClean="0">
                          <a:effectLst/>
                        </a:rPr>
                        <a:t> 647,700.00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0.01%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     </a:t>
                      </a:r>
                      <a:r>
                        <a:rPr lang="en-US" sz="1100" u="none" strike="noStrike" dirty="0" smtClean="0">
                          <a:effectLst/>
                        </a:rPr>
                        <a:t>13,757.15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$                       7,531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$                           159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</a:tr>
              <a:tr h="319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Commercial</a:t>
                      </a:r>
                      <a:endParaRPr lang="en-US" sz="11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          995,704,500.00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8.40%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</a:t>
                      </a:r>
                      <a:r>
                        <a:rPr lang="en-US" sz="1100" u="none" strike="noStrike" dirty="0" smtClean="0">
                          <a:effectLst/>
                        </a:rPr>
                        <a:t>21,148,763.58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$               1,693,375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1146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$                     18,454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</a:tr>
              <a:tr h="319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Industrial</a:t>
                      </a:r>
                      <a:endParaRPr lang="en-US" sz="11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               2,681,700.00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0.02%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     </a:t>
                      </a:r>
                      <a:r>
                        <a:rPr lang="en-US" sz="1100" u="none" strike="noStrike" dirty="0" smtClean="0">
                          <a:effectLst/>
                        </a:rPr>
                        <a:t>56,959.31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$               2,681,700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$                     56,959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</a:tr>
              <a:tr h="319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Apartments </a:t>
                      </a:r>
                      <a:endParaRPr lang="en-US" sz="11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$</a:t>
                      </a:r>
                      <a:r>
                        <a:rPr lang="en-US" sz="1100" u="none" strike="noStrike" baseline="0" dirty="0" smtClean="0">
                          <a:effectLst/>
                        </a:rPr>
                        <a:t>         </a:t>
                      </a:r>
                      <a:r>
                        <a:rPr lang="en-US" sz="1100" u="none" strike="noStrike" dirty="0" smtClean="0">
                          <a:effectLst/>
                        </a:rPr>
                        <a:t>108,541,700.00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0.92%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</a:t>
                      </a:r>
                      <a:r>
                        <a:rPr lang="en-US" sz="1100" u="none" strike="noStrike" dirty="0" smtClean="0">
                          <a:effectLst/>
                        </a:rPr>
                        <a:t>2,305,425.71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$               7,752,978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1020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$                       2,260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</a:tr>
              <a:tr h="319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Phone Lines</a:t>
                      </a:r>
                      <a:endParaRPr lang="en-US" sz="11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             13,247,803.00 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0.11%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$            </a:t>
                      </a:r>
                      <a:r>
                        <a:rPr lang="en-US" sz="1100" u="none" strike="noStrike" dirty="0" smtClean="0">
                          <a:effectLst/>
                        </a:rPr>
                        <a:t>281,383.34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$                           -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-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 smtClean="0">
                          <a:effectLst/>
                        </a:rPr>
                        <a:t>$                              -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</a:tr>
              <a:tr h="31933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2"/>
                          </a:solidFill>
                          <a:effectLst/>
                        </a:rPr>
                        <a:t>Grand Total</a:t>
                      </a:r>
                      <a:endParaRPr lang="en-US" sz="1100" b="1" i="0" u="none" strike="noStrike" dirty="0">
                        <a:solidFill>
                          <a:schemeClr val="tx2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    11,854,673,853.00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100.00%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$    227,035,202.23 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 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844" marR="6844" marT="6844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735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7620000" cy="1143000"/>
          </a:xfrm>
        </p:spPr>
        <p:txBody>
          <a:bodyPr/>
          <a:lstStyle/>
          <a:p>
            <a:pPr algn="ctr"/>
            <a:r>
              <a:rPr lang="en-US" sz="4000" dirty="0"/>
              <a:t>What has Middletown done to control development in town?</a:t>
            </a:r>
          </a:p>
        </p:txBody>
      </p:sp>
    </p:spTree>
    <p:extLst>
      <p:ext uri="{BB962C8B-B14F-4D97-AF65-F5344CB8AC3E}">
        <p14:creationId xmlns:p14="http://schemas.microsoft.com/office/powerpoint/2010/main" val="23034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7620000" cy="1143000"/>
          </a:xfrm>
        </p:spPr>
        <p:txBody>
          <a:bodyPr/>
          <a:lstStyle/>
          <a:p>
            <a:pPr algn="ctr"/>
            <a:r>
              <a:rPr lang="en-US" sz="4000" dirty="0"/>
              <a:t>What can residents do to help the township control overdevelopment?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7620000" cy="4800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Review the zoning ordinances that govern development on the proposed property and the proposed plans.</a:t>
            </a:r>
          </a:p>
          <a:p>
            <a:r>
              <a:rPr lang="en-US" dirty="0" smtClean="0"/>
              <a:t>If </a:t>
            </a:r>
            <a:r>
              <a:rPr lang="en-US" dirty="0"/>
              <a:t>you oppose an application, have concrete reasons and facts based on conflicts with </a:t>
            </a:r>
            <a:r>
              <a:rPr lang="en-US" dirty="0" smtClean="0"/>
              <a:t>current </a:t>
            </a:r>
            <a:r>
              <a:rPr lang="en-US" dirty="0" smtClean="0">
                <a:solidFill>
                  <a:srgbClr val="00B050"/>
                </a:solidFill>
              </a:rPr>
              <a:t>rules, regulations and laws</a:t>
            </a:r>
            <a:r>
              <a:rPr lang="en-US" dirty="0" smtClean="0"/>
              <a:t>, as </a:t>
            </a:r>
            <a:r>
              <a:rPr lang="en-US" dirty="0"/>
              <a:t>to why the application should be turned down. Just saying you do not want it is not grounds for denying an application</a:t>
            </a:r>
            <a:r>
              <a:rPr lang="en-US" dirty="0" smtClean="0"/>
              <a:t>. </a:t>
            </a:r>
            <a:r>
              <a:rPr lang="en-US" dirty="0" smtClean="0">
                <a:solidFill>
                  <a:srgbClr val="00B050"/>
                </a:solidFill>
              </a:rPr>
              <a:t>Just saying it’s going to cause more traffic, is not grounds for turning it down.</a:t>
            </a:r>
            <a:endParaRPr lang="en-US" dirty="0"/>
          </a:p>
          <a:p>
            <a:r>
              <a:rPr lang="en-US" dirty="0" smtClean="0"/>
              <a:t>Whenever </a:t>
            </a:r>
            <a:r>
              <a:rPr lang="en-US" dirty="0"/>
              <a:t>possible, provide expert testimony to support your position.</a:t>
            </a:r>
          </a:p>
          <a:p>
            <a:r>
              <a:rPr lang="en-US" dirty="0" smtClean="0"/>
              <a:t>Always </a:t>
            </a:r>
            <a:r>
              <a:rPr lang="en-US" dirty="0"/>
              <a:t>remember to present your position in a respectful manner. Insults or threats will only damage what may be a very legitimate objection and actually make it even more difficult for a board to deny an application.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1610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514600"/>
            <a:ext cx="7620000" cy="1143000"/>
          </a:xfrm>
        </p:spPr>
        <p:txBody>
          <a:bodyPr/>
          <a:lstStyle/>
          <a:p>
            <a:pPr algn="ctr"/>
            <a:r>
              <a:rPr lang="en-US" sz="4800" dirty="0" smtClean="0"/>
              <a:t>Questions or Comments?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10568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590800"/>
            <a:ext cx="5029200" cy="3771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57200"/>
            <a:ext cx="4470400" cy="33528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15781" y="4304232"/>
            <a:ext cx="42672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The Village </a:t>
            </a:r>
          </a:p>
          <a:p>
            <a:r>
              <a:rPr lang="en-US" dirty="0" smtClean="0"/>
              <a:t>at </a:t>
            </a:r>
          </a:p>
          <a:p>
            <a:r>
              <a:rPr lang="en-US" dirty="0" smtClean="0"/>
              <a:t>Chapel Hill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074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062" y="237563"/>
            <a:ext cx="3104938" cy="25818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237564"/>
            <a:ext cx="4458446" cy="3343835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4343400"/>
            <a:ext cx="2971800" cy="22098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Avaya – Four Ponds Site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914650"/>
            <a:ext cx="4534648" cy="340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6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00" y="304800"/>
            <a:ext cx="2209800" cy="1752600"/>
          </a:xfrm>
        </p:spPr>
        <p:txBody>
          <a:bodyPr/>
          <a:lstStyle/>
          <a:p>
            <a:pPr algn="r"/>
            <a:r>
              <a:rPr lang="en-US" dirty="0" err="1" smtClean="0"/>
              <a:t>Bamm</a:t>
            </a:r>
            <a:r>
              <a:rPr lang="en-US" dirty="0" smtClean="0"/>
              <a:t> Hollow Estates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28600"/>
            <a:ext cx="5791200" cy="43434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92385"/>
            <a:ext cx="3810000" cy="2857500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20374"/>
            <a:ext cx="4306014" cy="3229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11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1200"/>
            <a:ext cx="7620000" cy="1143000"/>
          </a:xfrm>
        </p:spPr>
        <p:txBody>
          <a:bodyPr/>
          <a:lstStyle/>
          <a:p>
            <a:pPr algn="ctr"/>
            <a:r>
              <a:rPr lang="en-US" sz="4000" dirty="0" smtClean="0"/>
              <a:t>Why doesn’t Middletown prohibit the building of new office buildings or retail space until all existing vacant spaces are filled?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98139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2320</TotalTime>
  <Words>1252</Words>
  <Application>Microsoft Office PowerPoint</Application>
  <PresentationFormat>On-screen Show (4:3)</PresentationFormat>
  <Paragraphs>434</Paragraphs>
  <Slides>57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Cambria</vt:lpstr>
      <vt:lpstr>Adjacency</vt:lpstr>
      <vt:lpstr>Middletown Land  Development Forum</vt:lpstr>
      <vt:lpstr>Most Frequently Asked Questions About Development</vt:lpstr>
      <vt:lpstr>How could Middletown “allow” a particular development to happen?</vt:lpstr>
      <vt:lpstr>Statutory Requirements</vt:lpstr>
      <vt:lpstr>How Does Development Work?</vt:lpstr>
      <vt:lpstr>PowerPoint Presentation</vt:lpstr>
      <vt:lpstr>PowerPoint Presentation</vt:lpstr>
      <vt:lpstr>Bamm Hollow Estates</vt:lpstr>
      <vt:lpstr>Why doesn’t Middletown prohibit the building of new office buildings or retail space until all existing vacant spaces are filled?</vt:lpstr>
      <vt:lpstr>Highway 35 – Pathmark Site Before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Highway 35 Corridor – Ongoing Development</vt:lpstr>
      <vt:lpstr>Highway 35 Corridor – Ongoing Development</vt:lpstr>
      <vt:lpstr>Highway 35 Corridor – Ongoing Development</vt:lpstr>
      <vt:lpstr>Reuse / Rehabilitation – Memorial Sloan Kettering Cancer Center</vt:lpstr>
      <vt:lpstr>AT&amp;T</vt:lpstr>
      <vt:lpstr>Redevelopment   Initiatives</vt:lpstr>
      <vt:lpstr>Fort Hancock</vt:lpstr>
      <vt:lpstr>What is Redevelopment?</vt:lpstr>
      <vt:lpstr>How Does Redevelopment Work?</vt:lpstr>
      <vt:lpstr>Purpose of Redevelopment Projects</vt:lpstr>
      <vt:lpstr>North Middletown Redevelopment Lunney’s Property</vt:lpstr>
      <vt:lpstr>North Middletown Redevelopment Current Conditions</vt:lpstr>
      <vt:lpstr>North Middletown Redevelopment Current Conditions</vt:lpstr>
      <vt:lpstr>North Middletown Redevelopment Plan</vt:lpstr>
      <vt:lpstr>North Middletown Redevelopment Plan</vt:lpstr>
      <vt:lpstr>Belford Seaport Redevelopment</vt:lpstr>
      <vt:lpstr>Belford Seaport Redevelopment</vt:lpstr>
      <vt:lpstr>Belford Seaport Redevelopment</vt:lpstr>
      <vt:lpstr>Belford Seaport Redevelopment</vt:lpstr>
      <vt:lpstr>Belford Seaport Redevelopment</vt:lpstr>
      <vt:lpstr>Belford Seaport Redevelopment</vt:lpstr>
      <vt:lpstr>Belford Seaport Redevelopment</vt:lpstr>
      <vt:lpstr>Belford Seaport Redevelopment</vt:lpstr>
      <vt:lpstr>Belford Seaport Redevelopment Plan</vt:lpstr>
      <vt:lpstr>Belford Seaport Redevelopment Plan</vt:lpstr>
      <vt:lpstr>Belford Seaport Redevelopment Plan</vt:lpstr>
      <vt:lpstr>Belford Seaport Redevelopment Plan</vt:lpstr>
      <vt:lpstr>Belford Seaport Redevelopment Plan</vt:lpstr>
      <vt:lpstr>Belford Seaport Redevelopment Plan</vt:lpstr>
      <vt:lpstr>Belford Seaport Redevelopment Plan</vt:lpstr>
      <vt:lpstr>Why can’t the township amend its zoning ordinances to prevent development?</vt:lpstr>
      <vt:lpstr>Why can’t Middletown refuse to build affordable housing?</vt:lpstr>
      <vt:lpstr>Affordable Housing Projects</vt:lpstr>
      <vt:lpstr>Affordable Housing Projects</vt:lpstr>
      <vt:lpstr>Middletown  Demographic, school, and land use data</vt:lpstr>
      <vt:lpstr>Demographic Information</vt:lpstr>
      <vt:lpstr>Demographic Information (contd)</vt:lpstr>
      <vt:lpstr>Middletown Township School District Enrollment </vt:lpstr>
      <vt:lpstr>Middletown Property Values and Tax Revenue</vt:lpstr>
      <vt:lpstr>What has Middletown done to control development in town?</vt:lpstr>
      <vt:lpstr>What can residents do to help the township control overdevelopment?</vt:lpstr>
      <vt:lpstr>Questions or Comments?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Understanding the Development Process and Opportunities</dc:title>
  <dc:creator>John Barree</dc:creator>
  <cp:lastModifiedBy>Berson, Tara</cp:lastModifiedBy>
  <cp:revision>96</cp:revision>
  <cp:lastPrinted>2016-05-25T18:34:44Z</cp:lastPrinted>
  <dcterms:created xsi:type="dcterms:W3CDTF">2015-06-04T14:59:07Z</dcterms:created>
  <dcterms:modified xsi:type="dcterms:W3CDTF">2017-07-27T17:57:46Z</dcterms:modified>
</cp:coreProperties>
</file>